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charts/chart1.xml" ContentType="application/vnd.openxmlformats-officedocument.drawingml.chart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charts/chart2.xml" ContentType="application/vnd.openxmlformats-officedocument.drawingml.chart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>
        <c:manualLayout>
          <c:layoutTarget val="inner"/>
          <c:xMode val="edge"/>
          <c:yMode val="edge"/>
          <c:x val="0.1"/>
          <c:y val="0.08"/>
          <c:w val="0.8"/>
          <c:h val="0.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Relative stiffness change</c:v>
                </c:pt>
              </c:strCache>
            </c:strRef>
          </c:tx>
          <c:spPr>
            <a:solidFill>
              <a:srgbClr val="3B8D6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Sheet1!$A$2:$A$3</c:f>
              <c:multiLvlStrCache>
                <c:ptCount val="2"/>
                <c:lvl>
                  <c:pt idx="0">
                    <c:v>Less invasive cells</c:v>
                  </c:pt>
                  <c:pt idx="1">
                    <c:v>Highly invasive cells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18</c:v>
                </c:pt>
                <c:pt idx="1">
                  <c:v>-14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1E2A36"/>
                </a:solidFill>
                <a:latin typeface="Aptos"/>
              </a:defRPr>
            </a:pPr>
            <a:endParaRPr lang="en-US"/>
          </a:p>
        </c:txPr>
        <c:crossAx val="2094734552"/>
        <c:crossesAt val="autoZero"/>
        <c:auto val="1"/>
        <c:lblAlgn val="ctr"/>
        <c:noMultiLvlLbl val="1"/>
      </c:catAx>
      <c:valAx>
        <c:axId val="2094734552"/>
        <c:scaling>
          <c:orientation val="minMax"/>
          <c:max val="20"/>
          <c:min val="-2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Illustrative relative change in matrix stiffness (%)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>
        <c:manualLayout>
          <c:layoutTarget val="inner"/>
          <c:xMode val="edge"/>
          <c:yMode val="edge"/>
          <c:x val="0.1"/>
          <c:y val="0.08"/>
          <c:w val="0.8"/>
          <c:h val="0.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Relative invasion</c:v>
                </c:pt>
              </c:strCache>
            </c:strRef>
          </c:tx>
          <c:spPr>
            <a:solidFill>
              <a:srgbClr val="B75E5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Control</c:v>
                  </c:pt>
                  <c:pt idx="1">
                    <c:v>MMP inhibited</c:v>
                  </c:pt>
                  <c:pt idx="2">
                    <c:v>uPA inhibited</c:v>
                  </c:pt>
                  <c:pt idx="3">
                    <c:v>CRISPR target KO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68</c:v>
                </c:pt>
                <c:pt idx="2">
                  <c:v>72</c:v>
                </c:pt>
                <c:pt idx="3">
                  <c:v>61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1E2A36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20"/>
          <c:min val="0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r>
                  <a:rPr b="0" i="0" u="none" strike="noStrike">
                    <a:solidFill>
                      <a:srgbClr val="000000"/>
                    </a:solidFill>
                    <a:latin typeface="Arial"/>
                  </a:rPr>
                  <a:t>Illustrative invasion index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64748B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46304"/>
          </a:xfrm>
          <a:prstGeom prst="rect">
            <a:avLst/>
          </a:prstGeom>
          <a:solidFill>
            <a:srgbClr val="143B63"/>
          </a:solidFill>
          <a:ln w="12700">
            <a:solidFill>
              <a:srgbClr val="143B63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914400"/>
            <a:ext cx="5669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Cancer Defence Deck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Sample Preview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49808" y="2240280"/>
            <a:ext cx="5303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an open-access UCL PhD thesis on 3D in vitro modelling of cancer invasion.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49808" y="2971800"/>
            <a:ext cx="5303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 of this sample: demonstrate clean storyline, typography consistency, and visual hierarchy in a 7-slide defence format.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749808" y="4160520"/>
            <a:ext cx="1170432" cy="310896"/>
          </a:xfrm>
          <a:prstGeom prst="roundRect">
            <a:avLst>
              <a:gd name="adj" fmla="val 23529"/>
            </a:avLst>
          </a:prstGeom>
          <a:solidFill>
            <a:srgbClr val="EEF4F8"/>
          </a:solidFill>
          <a:ln w="12700">
            <a:solidFill>
              <a:srgbClr val="EEF4F8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22960" y="4206240"/>
            <a:ext cx="102412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43B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Cancer biology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1993392" y="4160520"/>
            <a:ext cx="868680" cy="310896"/>
          </a:xfrm>
          <a:prstGeom prst="roundRect">
            <a:avLst>
              <a:gd name="adj" fmla="val 23529"/>
            </a:avLst>
          </a:prstGeom>
          <a:solidFill>
            <a:srgbClr val="EEF4F8"/>
          </a:solidFill>
          <a:ln w="12700">
            <a:solidFill>
              <a:srgbClr val="EEF4F8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066544" y="4206240"/>
            <a:ext cx="7223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43B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Minimal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944368" y="4160520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EEF4F8"/>
          </a:solidFill>
          <a:ln w="12700">
            <a:solidFill>
              <a:srgbClr val="EEF4F8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017520" y="4206240"/>
            <a:ext cx="95097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43B6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PPTX sample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766560" y="914400"/>
            <a:ext cx="4389120" cy="448056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269480" y="1417320"/>
            <a:ext cx="3383280" cy="685800"/>
          </a:xfrm>
          <a:prstGeom prst="roundRect">
            <a:avLst>
              <a:gd name="adj" fmla="val 10667"/>
            </a:avLst>
          </a:prstGeom>
          <a:solidFill>
            <a:srgbClr val="EEF4F8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543800" y="1645920"/>
            <a:ext cx="2834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3D In Vitro Model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7498080" y="2560320"/>
            <a:ext cx="1143000" cy="731520"/>
          </a:xfrm>
          <a:prstGeom prst="roundRect">
            <a:avLst>
              <a:gd name="adj" fmla="val 6250"/>
            </a:avLst>
          </a:prstGeom>
          <a:solidFill>
            <a:srgbClr val="EAF0F6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98080" y="2715768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Tumoroid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setup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732520" y="2816352"/>
            <a:ext cx="438912" cy="228600"/>
          </a:xfrm>
          <a:prstGeom prst="chevron">
            <a:avLst/>
          </a:prstGeom>
          <a:solidFill>
            <a:srgbClr val="C9D7E3"/>
          </a:solidFill>
          <a:ln w="12700">
            <a:solidFill>
              <a:srgbClr val="C9D7E3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9235440" y="2560320"/>
            <a:ext cx="1143000" cy="731520"/>
          </a:xfrm>
          <a:prstGeom prst="roundRect">
            <a:avLst>
              <a:gd name="adj" fmla="val 6250"/>
            </a:avLst>
          </a:prstGeom>
          <a:solidFill>
            <a:srgbClr val="F6F8FB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9235440" y="2715768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AFM +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assays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0469880" y="2816352"/>
            <a:ext cx="438912" cy="228600"/>
          </a:xfrm>
          <a:prstGeom prst="chevron">
            <a:avLst/>
          </a:prstGeom>
          <a:solidFill>
            <a:srgbClr val="C9D7E3"/>
          </a:solidFill>
          <a:ln w="12700">
            <a:solidFill>
              <a:srgbClr val="C9D7E3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927080" y="2560320"/>
            <a:ext cx="914400" cy="731520"/>
          </a:xfrm>
          <a:prstGeom prst="roundRect">
            <a:avLst>
              <a:gd name="adj" fmla="val 6250"/>
            </a:avLst>
          </a:prstGeom>
          <a:solidFill>
            <a:srgbClr val="EAF5F0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927080" y="2715768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A36"/>
                </a:solidFill>
              </a:rPr>
              <a:t>Invasion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1E2A36"/>
                </a:solidFill>
              </a:rPr>
              <a:t>readout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7315200" y="402336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deck structure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7315200" y="4279392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479792" y="4169664"/>
            <a:ext cx="3493008" cy="478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 and clinical context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7315200" y="4867910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479792" y="4758182"/>
            <a:ext cx="3493008" cy="478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Research gap and question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7315200" y="5456428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79792" y="5346700"/>
            <a:ext cx="3493008" cy="478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Aims, methods, and key findings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7315200" y="6044946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479792" y="5935218"/>
            <a:ext cx="3493008" cy="4787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Conclusion and implications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preview · adapted from open-access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Why this problem matters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1106424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23444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A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Cancer invasion is shaped by the tumour microenvironment—not just by tumour cells themselves.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822960" y="1938528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87552" y="1828800"/>
            <a:ext cx="486460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Mechanical signalling and extracellular matrix remodelling influence whether tumour cells stay local or invade surrounding tissue.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822960" y="3374136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87552" y="3264408"/>
            <a:ext cx="4864608" cy="1062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Conventional 2D systems miss important features of matrix stiffness, architecture, and stromal interaction.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822960" y="4546854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987552" y="4437126"/>
            <a:ext cx="4864608" cy="1062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more biomimetic 3D model is needed to connect physical microenvironment changes with invasive behaviour.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400800" y="1508760"/>
            <a:ext cx="4754880" cy="4251960"/>
          </a:xfrm>
          <a:prstGeom prst="roundRect">
            <a:avLst>
              <a:gd name="adj" fmla="val 1720"/>
            </a:avLst>
          </a:prstGeom>
          <a:solidFill>
            <a:srgbClr val="F8FBFD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20840" y="17830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6DA4"/>
                </a:solidFill>
              </a:rPr>
              <a:t>Conceptual view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040880" y="2240280"/>
            <a:ext cx="1691640" cy="1051560"/>
          </a:xfrm>
          <a:prstGeom prst="ellipse">
            <a:avLst/>
          </a:prstGeom>
          <a:solidFill>
            <a:srgbClr val="E9EEF3"/>
          </a:solidFill>
          <a:ln w="12700">
            <a:solidFill>
              <a:srgbClr val="BFD0D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406640" y="2542032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1E2A36"/>
                </a:solidFill>
              </a:rPr>
              <a:t>Tumour</a:t>
            </a:r>
            <a:endParaRPr lang="en-US" sz="1800" dirty="0"/>
          </a:p>
          <a:p>
            <a:pPr algn="ctr" indent="0" marL="0">
              <a:buNone/>
            </a:pPr>
            <a:r>
              <a:rPr lang="en-US" sz="1800" b="1" dirty="0">
                <a:solidFill>
                  <a:srgbClr val="1E2A36"/>
                </a:solidFill>
              </a:rPr>
              <a:t>core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6629400" y="374904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680960" y="374904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732520" y="374904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9784080" y="374904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629400" y="448056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680960" y="448056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732520" y="448056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784080" y="4480560"/>
            <a:ext cx="731520" cy="320040"/>
          </a:xfrm>
          <a:prstGeom prst="arc">
            <a:avLst/>
          </a:prstGeom>
          <a:solidFill>
            <a:srgbClr val="FFFFFF">
              <a:alpha val="0"/>
            </a:srgbClr>
          </a:solidFill>
          <a:ln w="15240">
            <a:solidFill>
              <a:srgbClr val="AABCC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720840" y="507492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Matrix stiffness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changes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8823960" y="5074920"/>
            <a:ext cx="19202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Cancer-associated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1E2A36"/>
                </a:solidFill>
              </a:rPr>
              <a:t>stromal signals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10241280" y="2514600"/>
            <a:ext cx="731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75E5E"/>
                </a:solidFill>
              </a:rPr>
              <a:t>Invasion</a:t>
            </a:r>
            <a:endParaRPr lang="en-US" sz="1500" dirty="0"/>
          </a:p>
        </p:txBody>
      </p:sp>
      <p:sp>
        <p:nvSpPr>
          <p:cNvPr id="27" name="Shape 25"/>
          <p:cNvSpPr/>
          <p:nvPr/>
        </p:nvSpPr>
        <p:spPr>
          <a:xfrm rot="1200000">
            <a:off x="9921240" y="2679192"/>
            <a:ext cx="685800" cy="256032"/>
          </a:xfrm>
          <a:prstGeom prst="chevron">
            <a:avLst/>
          </a:prstGeom>
          <a:solidFill>
            <a:srgbClr val="B75E5E"/>
          </a:solidFill>
          <a:ln w="12700">
            <a:solidFill>
              <a:srgbClr val="B75E5E">
                <a:alpha val="0"/>
              </a:srgbClr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preview · adapted from open-access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Research gap and question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1106424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" y="1325880"/>
            <a:ext cx="5074920" cy="4480560"/>
          </a:xfrm>
          <a:prstGeom prst="roundRect">
            <a:avLst>
              <a:gd name="adj" fmla="val 1633"/>
            </a:avLst>
          </a:prstGeom>
          <a:solidFill>
            <a:srgbClr val="FCFDFE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1645920"/>
            <a:ext cx="20116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6DA4"/>
                </a:solidFill>
              </a:rPr>
              <a:t>What is already known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1005840" y="2103120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70432" y="1993392"/>
            <a:ext cx="4133088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Stiffness and mechanical signalling play a major role in tumour progression.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1005840" y="3232023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70432" y="3122295"/>
            <a:ext cx="4133088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Cancer cells can remodel their surrounding matrix directly and indirectly through stromal cells.</a:t>
            </a:r>
            <a:endParaRPr lang="en-US" sz="1700" dirty="0"/>
          </a:p>
        </p:txBody>
      </p:sp>
      <p:sp>
        <p:nvSpPr>
          <p:cNvPr id="11" name="Shape 9"/>
          <p:cNvSpPr/>
          <p:nvPr/>
        </p:nvSpPr>
        <p:spPr>
          <a:xfrm>
            <a:off x="1005840" y="4360926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170432" y="4251198"/>
            <a:ext cx="4133088" cy="770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Matrix-remodelling pathways such as MMPs and uPA are linked to invasion.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309360" y="1325880"/>
            <a:ext cx="5166360" cy="4480560"/>
          </a:xfrm>
          <a:prstGeom prst="roundRect">
            <a:avLst>
              <a:gd name="adj" fmla="val 1633"/>
            </a:avLst>
          </a:prstGeom>
          <a:solidFill>
            <a:srgbClr val="F7FAFC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0" y="1645920"/>
            <a:ext cx="2377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6DA4"/>
                </a:solidFill>
              </a:rPr>
              <a:t>What this thesis addresses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6583680" y="2103120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748272" y="1993392"/>
            <a:ext cx="4133088" cy="770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do cancer cells alter matrix stiffness in a biomimetic 3D setting?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6583680" y="2983738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48272" y="2874010"/>
            <a:ext cx="4133088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 invasive and less invasive phenotypes remodel the matrix differently?</a:t>
            </a:r>
            <a:endParaRPr lang="en-US" sz="1700" dirty="0"/>
          </a:p>
        </p:txBody>
      </p:sp>
      <p:sp>
        <p:nvSpPr>
          <p:cNvPr id="19" name="Shape 17"/>
          <p:cNvSpPr/>
          <p:nvPr/>
        </p:nvSpPr>
        <p:spPr>
          <a:xfrm>
            <a:off x="6583680" y="4112641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48272" y="4002913"/>
            <a:ext cx="4133088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Can targeted perturbation of remodelling pathways reduce invasion?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6583680" y="5241544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748272" y="5131816"/>
            <a:ext cx="4133088" cy="770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do patient-derived fibroblasts relate to matrix remodelling patterns?</a:t>
            </a:r>
            <a:endParaRPr lang="en-US" sz="1700" dirty="0"/>
          </a:p>
        </p:txBody>
      </p:sp>
      <p:sp>
        <p:nvSpPr>
          <p:cNvPr id="23" name="Shape 21"/>
          <p:cNvSpPr/>
          <p:nvPr/>
        </p:nvSpPr>
        <p:spPr>
          <a:xfrm>
            <a:off x="1554480" y="5486400"/>
            <a:ext cx="9144000" cy="640080"/>
          </a:xfrm>
          <a:prstGeom prst="roundRect">
            <a:avLst>
              <a:gd name="adj" fmla="val 11429"/>
            </a:avLst>
          </a:prstGeom>
          <a:solidFill>
            <a:srgbClr val="143B63"/>
          </a:solidFill>
          <a:ln w="12700">
            <a:solidFill>
              <a:srgbClr val="143B6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828800" y="5660136"/>
            <a:ext cx="8595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Core question: can a 3D in vitro model reveal measurable biomechanical signatures of cancer invasion—and show which pathways are actionable?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preview · adapted from open-access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Aim and study design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1106424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34440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A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Aim: build a 3D tumour model that links microenvironment mechanics to cancer invasion and tests whether remodelling pathways can be suppressed.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868680" y="2240280"/>
            <a:ext cx="2057400" cy="1143000"/>
          </a:xfrm>
          <a:prstGeom prst="roundRect">
            <a:avLst>
              <a:gd name="adj" fmla="val 4800"/>
            </a:avLst>
          </a:prstGeom>
          <a:solidFill>
            <a:srgbClr val="F7FAFC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14984" y="2395728"/>
            <a:ext cx="17647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Model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14984" y="2651760"/>
            <a:ext cx="17647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Engineer tumoroids in matrices with biologically relevant stiffness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2999232" y="2660904"/>
            <a:ext cx="164592" cy="201168"/>
          </a:xfrm>
          <a:prstGeom prst="chevron">
            <a:avLst/>
          </a:prstGeom>
          <a:solidFill>
            <a:srgbClr val="C9D7E3"/>
          </a:solidFill>
          <a:ln w="12700">
            <a:solidFill>
              <a:srgbClr val="C9D7E3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090672" y="2240280"/>
            <a:ext cx="2057400" cy="1143000"/>
          </a:xfrm>
          <a:prstGeom prst="roundRect">
            <a:avLst>
              <a:gd name="adj" fmla="val 4800"/>
            </a:avLst>
          </a:prstGeom>
          <a:solidFill>
            <a:srgbClr val="EEF4F8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36976" y="2395728"/>
            <a:ext cx="17647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Measure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36976" y="2651760"/>
            <a:ext cx="17647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Quantify stiffness change with AFM indentation tests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221224" y="2660904"/>
            <a:ext cx="164592" cy="201168"/>
          </a:xfrm>
          <a:prstGeom prst="chevron">
            <a:avLst/>
          </a:prstGeom>
          <a:solidFill>
            <a:srgbClr val="C9D7E3"/>
          </a:solidFill>
          <a:ln w="12700">
            <a:solidFill>
              <a:srgbClr val="C9D7E3">
                <a:alpha val="0"/>
              </a:srgbClr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312664" y="2240280"/>
            <a:ext cx="2057400" cy="1143000"/>
          </a:xfrm>
          <a:prstGeom prst="roundRect">
            <a:avLst>
              <a:gd name="adj" fmla="val 4800"/>
            </a:avLst>
          </a:prstGeom>
          <a:solidFill>
            <a:srgbClr val="F7FAFC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58968" y="2395728"/>
            <a:ext cx="17647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Profile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5458968" y="2651760"/>
            <a:ext cx="17647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Assess matrix-remodelling genes and proteins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7443216" y="2660904"/>
            <a:ext cx="164592" cy="201168"/>
          </a:xfrm>
          <a:prstGeom prst="chevron">
            <a:avLst/>
          </a:prstGeom>
          <a:solidFill>
            <a:srgbClr val="C9D7E3"/>
          </a:solidFill>
          <a:ln w="12700">
            <a:solidFill>
              <a:srgbClr val="C9D7E3">
                <a:alpha val="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7534656" y="2240280"/>
            <a:ext cx="2057400" cy="1143000"/>
          </a:xfrm>
          <a:prstGeom prst="roundRect">
            <a:avLst>
              <a:gd name="adj" fmla="val 4800"/>
            </a:avLst>
          </a:prstGeom>
          <a:solidFill>
            <a:srgbClr val="EEF4F8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680960" y="2395728"/>
            <a:ext cx="17647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Perturb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680960" y="2651760"/>
            <a:ext cx="17647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inhibitors or CRISPR-Cas9 against key remodelling pathways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9665208" y="2660904"/>
            <a:ext cx="164592" cy="201168"/>
          </a:xfrm>
          <a:prstGeom prst="chevron">
            <a:avLst/>
          </a:prstGeom>
          <a:solidFill>
            <a:srgbClr val="C9D7E3"/>
          </a:solidFill>
          <a:ln w="12700">
            <a:solidFill>
              <a:srgbClr val="C9D7E3">
                <a:alpha val="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9756648" y="2240280"/>
            <a:ext cx="2057400" cy="1143000"/>
          </a:xfrm>
          <a:prstGeom prst="roundRect">
            <a:avLst>
              <a:gd name="adj" fmla="val 4800"/>
            </a:avLst>
          </a:prstGeom>
          <a:solidFill>
            <a:srgbClr val="F7FAFC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9902952" y="2395728"/>
            <a:ext cx="17647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Translate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902952" y="2651760"/>
            <a:ext cx="17647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Incorporate patient-derived CAFs and compare remodelling patterns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68680" y="3794760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6DA4"/>
                </a:solidFill>
              </a:rPr>
              <a:t>Outputs used in the defence story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960120" y="4114800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1124712" y="4005072"/>
            <a:ext cx="4590288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visual method slide with one clean workflow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960120" y="4966208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124712" y="4856480"/>
            <a:ext cx="4590288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hero results slide focused on stiffness and invasion</a:t>
            </a:r>
            <a:endParaRPr lang="en-US" sz="1600" dirty="0"/>
          </a:p>
        </p:txBody>
      </p:sp>
      <p:sp>
        <p:nvSpPr>
          <p:cNvPr id="30" name="Shape 28"/>
          <p:cNvSpPr/>
          <p:nvPr/>
        </p:nvSpPr>
        <p:spPr>
          <a:xfrm>
            <a:off x="960120" y="5817616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1124712" y="5707888"/>
            <a:ext cx="4590288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conclusion slide centred on mechanobiology as an actionable angle</a:t>
            </a:r>
            <a:endParaRPr lang="en-US" sz="1600" dirty="0"/>
          </a:p>
        </p:txBody>
      </p:sp>
      <p:sp>
        <p:nvSpPr>
          <p:cNvPr id="32" name="Shape 30"/>
          <p:cNvSpPr/>
          <p:nvPr/>
        </p:nvSpPr>
        <p:spPr>
          <a:xfrm>
            <a:off x="6903720" y="3794760"/>
            <a:ext cx="4297680" cy="1444752"/>
          </a:xfrm>
          <a:prstGeom prst="roundRect">
            <a:avLst>
              <a:gd name="adj" fmla="val 5063"/>
            </a:avLst>
          </a:prstGeom>
          <a:solidFill>
            <a:srgbClr val="FCFDFE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178040" y="4041648"/>
            <a:ext cx="26517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6DA4"/>
                </a:solidFill>
              </a:rPr>
              <a:t>Design principle for this sample deck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7178040" y="4315968"/>
            <a:ext cx="3474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idea per slide.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dominant visual.</a:t>
            </a:r>
            <a:endParaRPr lang="en-US" sz="1700" dirty="0"/>
          </a:p>
          <a:p>
            <a:pPr indent="0" marL="0">
              <a:buNone/>
            </a:pPr>
            <a:r>
              <a:rPr lang="en-US" sz="17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One takeaway line.</a:t>
            </a:r>
            <a:endParaRPr lang="en-US" sz="1700" dirty="0"/>
          </a:p>
        </p:txBody>
      </p:sp>
      <p:sp>
        <p:nvSpPr>
          <p:cNvPr id="35" name="Shape 33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preview · adapted from open-access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 1: invasive phenotype changes the matrix differently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1106424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3444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E2A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 the 3D model, less invasive cells tended to stiffen the microenvironment, while more aggressive cells softened it.</a:t>
            </a:r>
            <a:endParaRPr lang="en-US" sz="2100" dirty="0"/>
          </a:p>
        </p:txBody>
      </p:sp>
      <p:graphicFrame>
        <p:nvGraphicFramePr>
          <p:cNvPr id="6" name="Chart 0" descr=""/>
          <p:cNvGraphicFramePr/>
          <p:nvPr/>
        </p:nvGraphicFramePr>
        <p:xfrm>
          <a:off x="868680" y="1828800"/>
          <a:ext cx="5486400" cy="338328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7" name="Shape 4"/>
          <p:cNvSpPr/>
          <p:nvPr/>
        </p:nvSpPr>
        <p:spPr>
          <a:xfrm>
            <a:off x="6720840" y="1828800"/>
            <a:ext cx="4389120" cy="1051560"/>
          </a:xfrm>
          <a:prstGeom prst="roundRect">
            <a:avLst>
              <a:gd name="adj" fmla="val 6957"/>
            </a:avLst>
          </a:prstGeom>
          <a:solidFill>
            <a:srgbClr val="EAF5F0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6995160" y="2029968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D6E"/>
                </a:solidFill>
              </a:rPr>
              <a:t>Takeaway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6995160" y="2267712"/>
            <a:ext cx="3566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A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Biomechanical response is phenotype-dependent, not uniform.</a:t>
            </a:r>
            <a:endParaRPr lang="en-US" sz="1800" dirty="0"/>
          </a:p>
        </p:txBody>
      </p:sp>
      <p:sp>
        <p:nvSpPr>
          <p:cNvPr id="10" name="Shape 7"/>
          <p:cNvSpPr/>
          <p:nvPr/>
        </p:nvSpPr>
        <p:spPr>
          <a:xfrm>
            <a:off x="6812280" y="3355848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6976872" y="3246120"/>
            <a:ext cx="3950208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Changes in stiffness were linked to both active cell-generated forces and enzymatic ECM remodelling.</a:t>
            </a:r>
            <a:endParaRPr lang="en-US" sz="1700" dirty="0"/>
          </a:p>
        </p:txBody>
      </p:sp>
      <p:sp>
        <p:nvSpPr>
          <p:cNvPr id="12" name="Shape 9"/>
          <p:cNvSpPr/>
          <p:nvPr/>
        </p:nvSpPr>
        <p:spPr>
          <a:xfrm>
            <a:off x="6812280" y="4484751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6976872" y="4375023"/>
            <a:ext cx="3950208" cy="10191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This supports the use of mechanics as a measurable readout of invasive potential.</a:t>
            </a:r>
            <a:endParaRPr lang="en-US" sz="1700" dirty="0"/>
          </a:p>
        </p:txBody>
      </p:sp>
      <p:sp>
        <p:nvSpPr>
          <p:cNvPr id="14" name="Text 11"/>
          <p:cNvSpPr/>
          <p:nvPr/>
        </p:nvSpPr>
        <p:spPr>
          <a:xfrm>
            <a:off x="868680" y="5413248"/>
            <a:ext cx="5120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Illustrative chart for sample preview; narrative adapted from thesis abstract.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17" name="Text 14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preview · adapted from open-access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 2: remodelling pathways are actionable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1106424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234440"/>
            <a:ext cx="104241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1E2A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Targeting matrix-remodelling activity reduced invasion, while patient-derived CAF behaviour tracked with disease aggressiveness.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868680" y="1847088"/>
            <a:ext cx="5074920" cy="3794760"/>
          </a:xfrm>
          <a:prstGeom prst="roundRect">
            <a:avLst>
              <a:gd name="adj" fmla="val 1928"/>
            </a:avLst>
          </a:prstGeom>
          <a:solidFill>
            <a:srgbClr val="FCFDFE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170432" y="2121408"/>
            <a:ext cx="1554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6DA4"/>
                </a:solidFill>
              </a:rPr>
              <a:t>Pathway intervention</a:t>
            </a:r>
            <a:endParaRPr lang="en-US" sz="13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1078992" y="2423160"/>
          <a:ext cx="4389120" cy="24231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9" name="Shape 6"/>
          <p:cNvSpPr/>
          <p:nvPr/>
        </p:nvSpPr>
        <p:spPr>
          <a:xfrm>
            <a:off x="6236208" y="1847088"/>
            <a:ext cx="4937760" cy="3794760"/>
          </a:xfrm>
          <a:prstGeom prst="roundRect">
            <a:avLst>
              <a:gd name="adj" fmla="val 1928"/>
            </a:avLst>
          </a:prstGeom>
          <a:solidFill>
            <a:srgbClr val="F8FBFD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537960" y="2121408"/>
            <a:ext cx="13258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6DA4"/>
                </a:solidFill>
              </a:rPr>
              <a:t>Patient CAF signal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6766560" y="4526280"/>
            <a:ext cx="361188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6903720" y="4389120"/>
            <a:ext cx="0" cy="-164592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7269480" y="3931920"/>
            <a:ext cx="109728" cy="109728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7635240" y="3657600"/>
            <a:ext cx="109728" cy="109728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7324344" y="3986784"/>
            <a:ext cx="365760" cy="-274320"/>
          </a:xfrm>
          <a:prstGeom prst="line">
            <a:avLst/>
          </a:prstGeom>
          <a:noFill/>
          <a:ln w="17780">
            <a:solidFill>
              <a:srgbClr val="2E6DA4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8065008" y="3474720"/>
            <a:ext cx="109728" cy="109728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7690104" y="3712464"/>
            <a:ext cx="429768" cy="-182880"/>
          </a:xfrm>
          <a:prstGeom prst="line">
            <a:avLst/>
          </a:prstGeom>
          <a:noFill/>
          <a:ln w="17780">
            <a:solidFill>
              <a:srgbClr val="2E6DA4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8577072" y="3154680"/>
            <a:ext cx="109728" cy="109728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8119872" y="3529584"/>
            <a:ext cx="512064" cy="-320040"/>
          </a:xfrm>
          <a:prstGeom prst="line">
            <a:avLst/>
          </a:prstGeom>
          <a:noFill/>
          <a:ln w="17780">
            <a:solidFill>
              <a:srgbClr val="2E6DA4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9144000" y="2907792"/>
            <a:ext cx="109728" cy="109728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8631936" y="3209544"/>
            <a:ext cx="566928" cy="-246888"/>
          </a:xfrm>
          <a:prstGeom prst="line">
            <a:avLst/>
          </a:prstGeom>
          <a:noFill/>
          <a:ln w="17780">
            <a:solidFill>
              <a:srgbClr val="2E6DA4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9802368" y="2578608"/>
            <a:ext cx="109728" cy="109728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9198864" y="2962656"/>
            <a:ext cx="658368" cy="-329184"/>
          </a:xfrm>
          <a:prstGeom prst="line">
            <a:avLst/>
          </a:prstGeom>
          <a:noFill/>
          <a:ln w="17780">
            <a:solidFill>
              <a:srgbClr val="2E6DA4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6812280" y="4617720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Lower CAF remodelling signal</a:t>
            </a:r>
            <a:endParaRPr lang="en-US" sz="1100" dirty="0"/>
          </a:p>
        </p:txBody>
      </p:sp>
      <p:sp>
        <p:nvSpPr>
          <p:cNvPr id="25" name="Text 22"/>
          <p:cNvSpPr/>
          <p:nvPr/>
        </p:nvSpPr>
        <p:spPr>
          <a:xfrm>
            <a:off x="9372600" y="2267712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</a:rPr>
              <a:t>Higher aggressiveness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6537960" y="4983480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B8D6E"/>
                </a:solidFill>
              </a:rPr>
              <a:t>Interpretation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6537960" y="5193792"/>
            <a:ext cx="3886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A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The model is useful not only for observation, but also for testing intervention points and stratified stromal behaviour.</a:t>
            </a:r>
            <a:endParaRPr lang="en-US" sz="1600" dirty="0"/>
          </a:p>
        </p:txBody>
      </p:sp>
      <p:sp>
        <p:nvSpPr>
          <p:cNvPr id="28" name="Shape 25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30" name="Text 27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5029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6DA4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Sample preview · adapted from open-access thesis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475488"/>
            <a:ext cx="10241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Conclusion and defence-ready storyline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11064240" cy="0"/>
          </a:xfrm>
          <a:prstGeom prst="line">
            <a:avLst/>
          </a:prstGeom>
          <a:noFill/>
          <a:ln w="15240">
            <a:solidFill>
              <a:srgbClr val="C9D7E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77240" y="1417320"/>
            <a:ext cx="5212080" cy="4343400"/>
          </a:xfrm>
          <a:prstGeom prst="roundRect">
            <a:avLst>
              <a:gd name="adj" fmla="val 1684"/>
            </a:avLst>
          </a:prstGeom>
          <a:solidFill>
            <a:srgbClr val="FFFFFF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8992" y="173736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6DA4"/>
                </a:solidFill>
              </a:rPr>
              <a:t>Three thesis-level contributions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1078992" y="2212848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243584" y="2103120"/>
            <a:ext cx="4224528" cy="1062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Established a biomimetic 3D in vitro model to study cancer invasion through a mechanical lens.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078992" y="3385566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43584" y="3275838"/>
            <a:ext cx="4224528" cy="10629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Showed that matrix remodelling patterns differ by invasive phenotype and can be measured quantitatively.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1078992" y="4558284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43584" y="4448556"/>
            <a:ext cx="4224528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Demonstrated that remodelling pathways and stromal interactions offer actionable targets for future therapy design.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6355080" y="1417320"/>
            <a:ext cx="4892040" cy="1572768"/>
          </a:xfrm>
          <a:prstGeom prst="roundRect">
            <a:avLst>
              <a:gd name="adj" fmla="val 4651"/>
            </a:avLst>
          </a:prstGeom>
          <a:solidFill>
            <a:srgbClr val="EEF4F8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656832" y="1737360"/>
            <a:ext cx="2286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6DA4"/>
                </a:solidFill>
              </a:rPr>
              <a:t>Why this works as a sample deck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656832" y="1993392"/>
            <a:ext cx="39776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Cancer biology fits a clean defence arc:</a:t>
            </a:r>
            <a:endParaRPr lang="en-US" sz="1550" dirty="0"/>
          </a:p>
          <a:p>
            <a:pPr indent="0" marL="0">
              <a:buNone/>
            </a:pPr>
            <a:r>
              <a:rPr lang="en-US" sz="155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need → gap → model → result → implication.</a:t>
            </a:r>
            <a:endParaRPr lang="en-US" sz="1550" dirty="0"/>
          </a:p>
        </p:txBody>
      </p:sp>
      <p:sp>
        <p:nvSpPr>
          <p:cNvPr id="16" name="Shape 14"/>
          <p:cNvSpPr/>
          <p:nvPr/>
        </p:nvSpPr>
        <p:spPr>
          <a:xfrm>
            <a:off x="6355080" y="3401568"/>
            <a:ext cx="4892040" cy="1783080"/>
          </a:xfrm>
          <a:prstGeom prst="roundRect">
            <a:avLst>
              <a:gd name="adj" fmla="val 4103"/>
            </a:avLst>
          </a:prstGeom>
          <a:solidFill>
            <a:srgbClr val="FFFFFF"/>
          </a:solidFill>
          <a:ln w="12700">
            <a:solidFill>
              <a:srgbClr val="C9D7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656832" y="367588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6DA4"/>
                </a:solidFill>
              </a:rPr>
              <a:t>If expanded to a full defence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6656832" y="4078224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21424" y="3968496"/>
            <a:ext cx="3767328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Add one literature slide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6656832" y="4695952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21424" y="4586224"/>
            <a:ext cx="3767328" cy="5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Split results into two data chapters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6656832" y="5313680"/>
            <a:ext cx="91440" cy="91440"/>
          </a:xfrm>
          <a:prstGeom prst="ellipse">
            <a:avLst/>
          </a:prstGeom>
          <a:solidFill>
            <a:srgbClr val="2E6DA4"/>
          </a:solidFill>
          <a:ln w="12700">
            <a:solidFill>
              <a:srgbClr val="2E6DA4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21424" y="5203952"/>
            <a:ext cx="3767328" cy="74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1E2A3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End with limitations and future validation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480560" y="553212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43B63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Thank you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548640" y="6446520"/>
            <a:ext cx="11064240" cy="0"/>
          </a:xfrm>
          <a:prstGeom prst="line">
            <a:avLst/>
          </a:prstGeom>
          <a:noFill/>
          <a:ln w="10160">
            <a:solidFill>
              <a:srgbClr val="C9D7E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66928" y="6473952"/>
            <a:ext cx="9784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Adapted from Micalet, “The Bio-Mechanical Signatures of Cancer Invasion Using a 3D In Vitro Model” (UCL, 2024)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10698480" y="6437376"/>
            <a:ext cx="457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Cancer Defence Deck Sample</dc:title>
  <dc:subject>Cancer thesis sample defence deck</dc:subject>
  <dc:creator>OpenAI</dc:creator>
  <cp:lastModifiedBy>OpenAI</cp:lastModifiedBy>
  <cp:revision>1</cp:revision>
  <dcterms:created xsi:type="dcterms:W3CDTF">2026-03-04T07:44:17Z</dcterms:created>
  <dcterms:modified xsi:type="dcterms:W3CDTF">2026-03-04T07:44:17Z</dcterms:modified>
</cp:coreProperties>
</file>